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0" r:id="rId4"/>
    <p:sldId id="267" r:id="rId5"/>
    <p:sldId id="268" r:id="rId6"/>
    <p:sldId id="269" r:id="rId7"/>
    <p:sldId id="257" r:id="rId8"/>
    <p:sldId id="277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412" autoAdjust="0"/>
  </p:normalViewPr>
  <p:slideViewPr>
    <p:cSldViewPr snapToGrid="0">
      <p:cViewPr>
        <p:scale>
          <a:sx n="72" d="100"/>
          <a:sy n="72" d="100"/>
        </p:scale>
        <p:origin x="-12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5/8/2014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5/8/2014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question that your experiment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Summarize your research in</a:t>
            </a:r>
            <a:r>
              <a:rPr lang="en-US" baseline="0" dirty="0" smtClean="0"/>
              <a:t> three to five points.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 Science: </a:t>
            </a:r>
            <a:br>
              <a:rPr lang="en-US" dirty="0" smtClean="0"/>
            </a:br>
            <a:r>
              <a:rPr lang="en-US" dirty="0" smtClean="0"/>
              <a:t>Hand-Colored Printmaking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Karl Stephan, Visiting Artist | Ms. </a:t>
            </a:r>
            <a:r>
              <a:rPr lang="en-US" dirty="0" err="1" smtClean="0"/>
              <a:t>Groenstein</a:t>
            </a:r>
            <a:r>
              <a:rPr lang="en-US" dirty="0" smtClean="0"/>
              <a:t>, Art | Academy of Aerospace &amp;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“Them Apples”</a:t>
            </a:r>
            <a:br>
              <a:rPr lang="en-US" dirty="0"/>
            </a:br>
            <a:r>
              <a:rPr lang="en-US" dirty="0"/>
              <a:t>Hand-Colored Linocut – Step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37" y="466344"/>
            <a:ext cx="5878744" cy="5878744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an outline drawing </a:t>
            </a:r>
            <a:r>
              <a:rPr lang="en-US" dirty="0" smtClean="0"/>
              <a:t>in pencil by tracing the cardboard elements on watercolor paper. NOTE: Be sure to trace the outer edges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“Them Apples”</a:t>
            </a:r>
            <a:br>
              <a:rPr lang="en-US" dirty="0"/>
            </a:br>
            <a:r>
              <a:rPr lang="en-US" dirty="0"/>
              <a:t>Hand-Colored Linocut – Step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Fill in the outline drawing with watercolor. HINT: Let the colors flow and don’t be afraid to mix!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40" y="466344"/>
            <a:ext cx="5878744" cy="5878744"/>
          </a:xfr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360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“Them Apples”</a:t>
            </a:r>
            <a:br>
              <a:rPr lang="en-US" dirty="0"/>
            </a:br>
            <a:r>
              <a:rPr lang="en-US" dirty="0"/>
              <a:t>Hand-Colored Linocut – Step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97" y="466344"/>
            <a:ext cx="5868430" cy="5878744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Print over the dried watercolor using the original block. NOTE: use the outer edges you traced  to line up (register) your printing block.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one is the same yet every one is different…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34172"/>
            <a:ext cx="10058400" cy="3818355"/>
          </a:xfrm>
        </p:spPr>
      </p:pic>
    </p:spTree>
    <p:extLst>
      <p:ext uri="{BB962C8B-B14F-4D97-AF65-F5344CB8AC3E}">
        <p14:creationId xmlns:p14="http://schemas.microsoft.com/office/powerpoint/2010/main" val="3417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the Printmaking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teacher and my good friend Ms. </a:t>
            </a:r>
            <a:r>
              <a:rPr lang="en-US" dirty="0" err="1"/>
              <a:t>Groenstein</a:t>
            </a:r>
            <a:r>
              <a:rPr lang="en-US" dirty="0"/>
              <a:t> is a superbly talented artist and educator. Treasure her and learn all you </a:t>
            </a:r>
            <a:r>
              <a:rPr lang="en-US" dirty="0" smtClean="0"/>
              <a:t>can! Printmaking is an ancient skill handed on from one generation to another. She is handing it to you.</a:t>
            </a:r>
          </a:p>
          <a:p>
            <a:r>
              <a:rPr lang="en-US" dirty="0" smtClean="0"/>
              <a:t>I was fortunate to be mentored by artist Roy </a:t>
            </a:r>
            <a:r>
              <a:rPr lang="en-US" dirty="0" err="1" smtClean="0"/>
              <a:t>Nydorf</a:t>
            </a:r>
            <a:r>
              <a:rPr lang="en-US" dirty="0"/>
              <a:t>,</a:t>
            </a:r>
            <a:r>
              <a:rPr lang="en-US" dirty="0" smtClean="0"/>
              <a:t> is one of the great printmakers in the world today. Roy in turn studied at Yale with Gabor </a:t>
            </a:r>
            <a:r>
              <a:rPr lang="en-US" dirty="0" err="1" smtClean="0"/>
              <a:t>Peterdi</a:t>
            </a:r>
            <a:r>
              <a:rPr lang="en-US" dirty="0"/>
              <a:t> </a:t>
            </a:r>
            <a:r>
              <a:rPr lang="en-US" dirty="0" smtClean="0"/>
              <a:t>who wrote the book on printmaking – a book called “Printmaking: Methods Old and New.” I even met Mr. </a:t>
            </a:r>
            <a:r>
              <a:rPr lang="en-US" dirty="0" err="1" smtClean="0"/>
              <a:t>Peterdi</a:t>
            </a:r>
            <a:r>
              <a:rPr lang="en-US" dirty="0" smtClean="0"/>
              <a:t> as a student and received a print.</a:t>
            </a:r>
          </a:p>
          <a:p>
            <a:r>
              <a:rPr lang="en-US" dirty="0"/>
              <a:t>I believe I am the only artist in the world using the </a:t>
            </a:r>
            <a:r>
              <a:rPr lang="en-US" dirty="0" smtClean="0"/>
              <a:t>hand-colored linocut technique shown in this presentation. It is based on knowledge given to me by artists I’ve been fortunate to know. Just as freely, I am giving it to you. </a:t>
            </a:r>
            <a:r>
              <a:rPr lang="en-US" b="1" i="1" dirty="0" smtClean="0"/>
              <a:t>Welcome to the great tradition of printmaking!</a:t>
            </a:r>
          </a:p>
        </p:txBody>
      </p:sp>
    </p:spTree>
    <p:extLst>
      <p:ext uri="{BB962C8B-B14F-4D97-AF65-F5344CB8AC3E}">
        <p14:creationId xmlns:p14="http://schemas.microsoft.com/office/powerpoint/2010/main" val="5134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Printmaking (from Wikipedia)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/>
              <a:t>printmaking process where protruding surface faces of the printing plate or block are inked; recessed areas are ink free. Printing the image is therefore a relatively simple matter of inking the face of </a:t>
            </a:r>
            <a:r>
              <a:rPr lang="en-US" b="1" i="1" dirty="0"/>
              <a:t>the matrix </a:t>
            </a:r>
            <a:r>
              <a:rPr lang="en-US" dirty="0"/>
              <a:t>and bringing it in firm contact with the paper. A printing-press may not be needed as the back of the paper can be rubbed or pressed by hand with a simple tool such as a brayer or roller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i="1" dirty="0"/>
              <a:t>The matrix </a:t>
            </a:r>
            <a:r>
              <a:rPr lang="en-US" dirty="0"/>
              <a:t>in relief printing is classically created by starting with a flat original surface, and then removing (e.g., by carving) away areas intended to print white. The remaining areas of the original surface receive the ink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relief family of techniques includes woodcut, </a:t>
            </a:r>
            <a:r>
              <a:rPr lang="en-US" dirty="0" err="1"/>
              <a:t>metalcut</a:t>
            </a:r>
            <a:r>
              <a:rPr lang="en-US" dirty="0"/>
              <a:t>, wood engraving, relief etching, linocut, and some types of </a:t>
            </a:r>
            <a:r>
              <a:rPr lang="en-US" dirty="0" err="1" smtClean="0"/>
              <a:t>collagraph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i="1" dirty="0"/>
              <a:t>Traditional text printing with movable type is also a relief technique.</a:t>
            </a:r>
          </a:p>
        </p:txBody>
      </p:sp>
    </p:spTree>
    <p:extLst>
      <p:ext uri="{BB962C8B-B14F-4D97-AF65-F5344CB8AC3E}">
        <p14:creationId xmlns:p14="http://schemas.microsoft.com/office/powerpoint/2010/main" val="26003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Matrix</a:t>
            </a:r>
            <a:endParaRPr lang="en-US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38" y="772377"/>
            <a:ext cx="7006174" cy="525463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uncut linoleum block with linocut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Print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05" y="718216"/>
            <a:ext cx="7006174" cy="52546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carved linoleum block matrix ready to be inked.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71" y="772377"/>
            <a:ext cx="7006174" cy="52546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“Bowl of Fruit” Linocut © </a:t>
            </a:r>
            <a:r>
              <a:rPr lang="en-US" dirty="0"/>
              <a:t>Karl Stephan 2014.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8197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“How can we introduce visually interesting color into relief prints made with just one block?”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Traditional multi-colored prints require one block per color which is time-consuming and adds expense.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Hand-coloring black and white prints often yields “coloring book” results.</a:t>
            </a:r>
          </a:p>
          <a:p>
            <a:r>
              <a:rPr lang="en-US" dirty="0" smtClean="0"/>
              <a:t>The natural “flow” of watercolors provides for beautiful organic effects.</a:t>
            </a:r>
          </a:p>
          <a:p>
            <a:r>
              <a:rPr lang="en-US" dirty="0" smtClean="0"/>
              <a:t>It is possible to print over dried watercolor without damaging the color.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“Them Apples”</a:t>
            </a:r>
            <a:br>
              <a:rPr lang="en-US" dirty="0" smtClean="0"/>
            </a:br>
            <a:r>
              <a:rPr lang="en-US" dirty="0" smtClean="0"/>
              <a:t>Hand-Colored Linocut – Step 1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36" y="466344"/>
            <a:ext cx="5904912" cy="5904912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Carve the block and print on shirt cardboard. HINT: Use simple shapes, outline and pattern - leave space for color!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“Them </a:t>
            </a:r>
            <a:r>
              <a:rPr lang="en-US" dirty="0"/>
              <a:t>Apples”</a:t>
            </a:r>
            <a:br>
              <a:rPr lang="en-US" dirty="0"/>
            </a:br>
            <a:r>
              <a:rPr lang="en-US" dirty="0"/>
              <a:t>Hand-Colored Linocut – Step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04" y="466344"/>
            <a:ext cx="5878744" cy="5878744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Cut out the cardboard elements to create a template for tracing.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0</TotalTime>
  <Words>631</Words>
  <Application>Microsoft Office PowerPoint</Application>
  <PresentationFormat>Custom</PresentationFormat>
  <Paragraphs>39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Academic Science 16x9</vt:lpstr>
      <vt:lpstr>Mad Science:  Hand-Colored Printmaking</vt:lpstr>
      <vt:lpstr>Relief Printmaking (from Wikipedia)</vt:lpstr>
      <vt:lpstr>The Matrix</vt:lpstr>
      <vt:lpstr>Ready to Print</vt:lpstr>
      <vt:lpstr>The Print</vt:lpstr>
      <vt:lpstr>“How can we introduce visually interesting color into relief prints made with just one block?”</vt:lpstr>
      <vt:lpstr>What we know…</vt:lpstr>
      <vt:lpstr>“Them Apples” Hand-Colored Linocut – Step 1</vt:lpstr>
      <vt:lpstr>“Them Apples” Hand-Colored Linocut – Step 2</vt:lpstr>
      <vt:lpstr>“Them Apples” Hand-Colored Linocut – Step 3</vt:lpstr>
      <vt:lpstr>“Them Apples” Hand-Colored Linocut – Step 4</vt:lpstr>
      <vt:lpstr>“Them Apples” Hand-Colored Linocut – Step 5</vt:lpstr>
      <vt:lpstr>Each one is the same yet every one is different…</vt:lpstr>
      <vt:lpstr>Notes on the Printmaking Tradition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2014-05-04T16:06:19Z</dcterms:created>
  <dcterms:modified xsi:type="dcterms:W3CDTF">2014-05-08T19:39:55Z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